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309" r:id="rId3"/>
    <p:sldId id="306" r:id="rId4"/>
    <p:sldId id="310" r:id="rId5"/>
    <p:sldId id="303" r:id="rId6"/>
    <p:sldId id="304" r:id="rId7"/>
    <p:sldId id="305" r:id="rId8"/>
    <p:sldId id="302" r:id="rId9"/>
    <p:sldId id="318" r:id="rId10"/>
    <p:sldId id="333" r:id="rId11"/>
    <p:sldId id="291" r:id="rId12"/>
    <p:sldId id="334" r:id="rId13"/>
    <p:sldId id="327" r:id="rId14"/>
    <p:sldId id="330" r:id="rId15"/>
    <p:sldId id="329" r:id="rId1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cho almiron" initials="na" lastIdx="1" clrIdx="0">
    <p:extLst>
      <p:ext uri="{19B8F6BF-5375-455C-9EA6-DF929625EA0E}">
        <p15:presenceInfo xmlns:p15="http://schemas.microsoft.com/office/powerpoint/2012/main" userId="9bacab30339957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F0D73-1A08-4A6B-BBE4-E80927EDF02C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E2DB4-A4D2-4A2F-9AE4-4CAA804F8DD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4602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A9E3-48AE-4DDC-86FC-E7806E62E2DE}" type="datetime1">
              <a:rPr lang="es-AR" smtClean="0"/>
              <a:t>16/4/2020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844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9357-E80A-4054-BF91-A868D5F8CAB8}" type="datetime1">
              <a:rPr lang="es-AR" smtClean="0"/>
              <a:t>16/4/2020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903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6A8-32D2-4BF9-A192-D0917A9DA7A0}" type="datetime1">
              <a:rPr lang="es-AR" smtClean="0"/>
              <a:t>16/4/2020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948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11C5-A8FE-4F08-8CEB-425C40BC8A92}" type="datetime1">
              <a:rPr lang="es-AR" smtClean="0"/>
              <a:t>16/4/2020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852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1AE5-4EC5-4CEE-9565-B6073F277B11}" type="datetime1">
              <a:rPr lang="es-AR" smtClean="0"/>
              <a:t>16/4/2020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537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07921-8882-417E-A6FC-266419CA5A1C}" type="datetime1">
              <a:rPr lang="es-AR" smtClean="0"/>
              <a:t>16/4/2020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940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F8D0-4BAA-4144-8C70-93D8D4287D7D}" type="datetime1">
              <a:rPr lang="es-AR" smtClean="0"/>
              <a:t>16/4/2020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204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B37-5213-4F0C-A76A-120A83013A61}" type="datetime1">
              <a:rPr lang="es-AR" smtClean="0"/>
              <a:t>16/4/2020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40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DECC-AF0B-4B42-AE55-52DE285ACAF4}" type="datetime1">
              <a:rPr lang="es-AR" smtClean="0"/>
              <a:t>16/4/2020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153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3B7C-CAC5-496D-A843-E7C619708DE0}" type="datetime1">
              <a:rPr lang="es-AR" smtClean="0"/>
              <a:t>16/4/2020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860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3F01-1A1C-4AD1-8B4E-83EA36FBF5A3}" type="datetime1">
              <a:rPr lang="es-AR" smtClean="0"/>
              <a:t>16/4/2020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223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5C718-694C-4C90-80A5-7BCEDD5FF967}" type="datetime1">
              <a:rPr lang="es-AR" smtClean="0"/>
              <a:t>16/4/2020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33123-EE8F-42EE-B1AE-618D7E6540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66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11" y="388626"/>
            <a:ext cx="5528732" cy="110384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683026" y="3775512"/>
            <a:ext cx="10093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8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Propuesta de Reestructuración de la Deuda Externa Pública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2159875" y="4393324"/>
            <a:ext cx="9616966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3063765" y="4487917"/>
            <a:ext cx="8713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400" dirty="0">
                <a:latin typeface="Helvetica" panose="020B0604020202020204" pitchFamily="34" charset="0"/>
                <a:ea typeface="Roboto Thin" panose="02000000000000000000" pitchFamily="2" charset="0"/>
                <a:cs typeface="Helvetica" panose="020B0604020202020204" pitchFamily="34" charset="0"/>
              </a:rPr>
              <a:t>Bonos Globales Trust </a:t>
            </a:r>
            <a:r>
              <a:rPr lang="es-AR" sz="2400" dirty="0" err="1">
                <a:latin typeface="Helvetica" panose="020B0604020202020204" pitchFamily="34" charset="0"/>
                <a:ea typeface="Roboto Thin" panose="02000000000000000000" pitchFamily="2" charset="0"/>
                <a:cs typeface="Helvetica" panose="020B0604020202020204" pitchFamily="34" charset="0"/>
              </a:rPr>
              <a:t>Indenture</a:t>
            </a:r>
            <a:r>
              <a:rPr lang="es-AR" sz="2400" dirty="0">
                <a:latin typeface="Helvetica" panose="020B0604020202020204" pitchFamily="34" charset="0"/>
                <a:ea typeface="Roboto Thin" panose="02000000000000000000" pitchFamily="2" charset="0"/>
                <a:cs typeface="Helvetica" panose="020B0604020202020204" pitchFamily="34" charset="0"/>
              </a:rPr>
              <a:t> 2005 y 2016</a:t>
            </a:r>
          </a:p>
        </p:txBody>
      </p:sp>
    </p:spTree>
    <p:extLst>
      <p:ext uri="{BB962C8B-B14F-4D97-AF65-F5344CB8AC3E}">
        <p14:creationId xmlns:p14="http://schemas.microsoft.com/office/powerpoint/2010/main" val="3016070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5379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10</a:t>
            </a:fld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A0FAA23-032B-4C3B-A680-7DC680AF7AB0}"/>
              </a:ext>
            </a:extLst>
          </p:cNvPr>
          <p:cNvSpPr txBox="1"/>
          <p:nvPr/>
        </p:nvSpPr>
        <p:spPr>
          <a:xfrm>
            <a:off x="389695" y="1060174"/>
            <a:ext cx="11666467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Extensión de plazos y periodo de </a:t>
            </a:r>
            <a:r>
              <a:rPr lang="es-AR" sz="28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gracia: 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la nueva estructura de deuda debe aliviar considerablemente los vencimientos en moneda extranjera en el corto plazo para que el país pueda recuperar una senda de crecimiento sostenible.</a:t>
            </a:r>
          </a:p>
          <a:p>
            <a:pPr algn="just"/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algn="just"/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Disminución </a:t>
            </a:r>
            <a:r>
              <a:rPr lang="es-AR" sz="28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significativa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 las tasas de interés: 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reducir los servicios de deuda en el largo plazo y bajar los costos de refinanciación.</a:t>
            </a:r>
          </a:p>
          <a:p>
            <a:pPr algn="just"/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Reducción del capital adeudado: </a:t>
            </a:r>
            <a:r>
              <a:rPr lang="es-A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garantizar 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solvencia.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33C33D8-E546-4F64-B257-8C4A610C707E}"/>
              </a:ext>
            </a:extLst>
          </p:cNvPr>
          <p:cNvSpPr txBox="1">
            <a:spLocks/>
          </p:cNvSpPr>
          <p:nvPr/>
        </p:nvSpPr>
        <p:spPr>
          <a:xfrm>
            <a:off x="0" y="-26126"/>
            <a:ext cx="12192000" cy="748972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	Medios para recuperar la sostenibilidad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206CECE-7F2E-4587-9259-255A9ABDD2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71699" y="127640"/>
            <a:ext cx="426817" cy="66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314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48972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es-AR" sz="3200" dirty="0">
                <a:latin typeface="Roboto" panose="02000000000000000000" pitchFamily="2" charset="0"/>
                <a:ea typeface="Roboto" panose="02000000000000000000" pitchFamily="2" charset="0"/>
              </a:rPr>
              <a:t>	</a:t>
            </a:r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Bonos a reestructurar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5379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11</a:t>
            </a:fld>
            <a:endParaRPr lang="es-AR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BB9DDED-4615-4692-9F88-A6098AA64012}"/>
              </a:ext>
            </a:extLst>
          </p:cNvPr>
          <p:cNvSpPr/>
          <p:nvPr/>
        </p:nvSpPr>
        <p:spPr>
          <a:xfrm>
            <a:off x="1043606" y="1501482"/>
            <a:ext cx="1101255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21</a:t>
            </a: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 bonos elegibles </a:t>
            </a:r>
            <a:r>
              <a:rPr lang="es-AR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(17 de ellos emitidos en los últimos 4 años)</a:t>
            </a:r>
            <a:endParaRPr lang="es-AR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s-AR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Dólares estadounidenses, Euros , Francos</a:t>
            </a:r>
          </a:p>
          <a:p>
            <a:endParaRPr lang="es-AR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 Legislación extranjera</a:t>
            </a:r>
          </a:p>
          <a:p>
            <a:endParaRPr lang="es-AR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AR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Stock = </a:t>
            </a:r>
            <a:r>
              <a:rPr lang="es-AR" sz="28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U$S 66.238</a:t>
            </a:r>
            <a:r>
              <a:rPr lang="es-AR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millones </a:t>
            </a:r>
            <a:r>
              <a:rPr lang="es-AR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(U$S 41.548 millones emitidos en los últimos 4 años)</a:t>
            </a:r>
            <a:endParaRPr lang="es-AR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4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B1A9077-E270-422F-A47F-DF5B12F089A0}"/>
              </a:ext>
            </a:extLst>
          </p:cNvPr>
          <p:cNvSpPr txBox="1"/>
          <p:nvPr/>
        </p:nvSpPr>
        <p:spPr>
          <a:xfrm>
            <a:off x="1057613" y="6356350"/>
            <a:ext cx="10785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Secretaría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Finanzas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-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Tipo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cambio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31-12-2019</a:t>
            </a:r>
          </a:p>
        </p:txBody>
      </p:sp>
    </p:spTree>
    <p:extLst>
      <p:ext uri="{BB962C8B-B14F-4D97-AF65-F5344CB8AC3E}">
        <p14:creationId xmlns:p14="http://schemas.microsoft.com/office/powerpoint/2010/main" val="1228381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48972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es-AR" sz="3200" dirty="0">
                <a:latin typeface="Roboto" panose="02000000000000000000" pitchFamily="2" charset="0"/>
                <a:ea typeface="Roboto" panose="02000000000000000000" pitchFamily="2" charset="0"/>
              </a:rPr>
              <a:t>	</a:t>
            </a:r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Bonos a reestructurar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5379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12</a:t>
            </a:fld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B1A9077-E270-422F-A47F-DF5B12F089A0}"/>
              </a:ext>
            </a:extLst>
          </p:cNvPr>
          <p:cNvSpPr txBox="1"/>
          <p:nvPr/>
        </p:nvSpPr>
        <p:spPr>
          <a:xfrm>
            <a:off x="1057613" y="6356350"/>
            <a:ext cx="10785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Secretaría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Finanzas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-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Tipo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cambio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31-12-2019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467D173-2D77-4130-AEFC-41D9C342C5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613" y="1725359"/>
            <a:ext cx="10172700" cy="433302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08608A74-A960-4D82-AB0B-969148017352}"/>
              </a:ext>
            </a:extLst>
          </p:cNvPr>
          <p:cNvSpPr txBox="1"/>
          <p:nvPr/>
        </p:nvSpPr>
        <p:spPr>
          <a:xfrm>
            <a:off x="1021906" y="1276091"/>
            <a:ext cx="10607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Vencimientos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de los </a:t>
            </a:r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bonos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 </a:t>
            </a:r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canjear</a:t>
            </a:r>
            <a:endParaRPr lang="en-US" sz="1600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203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5379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13</a:t>
            </a:fld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FA2A271-FC5E-4FCC-9A24-48C005168300}"/>
              </a:ext>
            </a:extLst>
          </p:cNvPr>
          <p:cNvSpPr txBox="1"/>
          <p:nvPr/>
        </p:nvSpPr>
        <p:spPr>
          <a:xfrm>
            <a:off x="1868557" y="1472377"/>
            <a:ext cx="98853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386.663   </a:t>
            </a:r>
            <a:r>
              <a:rPr lang="es-AR" sz="24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Respiradores industria nacional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  </a:t>
            </a: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3,2  veces el presupuesto asignado actualmente al 		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Ministerio de Salud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 para todo el 2020. </a:t>
            </a: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1,7 veces el gasto mensual en el total de </a:t>
            </a:r>
            <a:r>
              <a:rPr lang="es-AR" sz="24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Jubilaciones y Pensiones</a:t>
            </a: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93,4 millones de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AUH 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(16,7 veces el gasto mensual en AUH). </a:t>
            </a: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57,9 millones de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Tarjetas Alimentar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 (actualmente hay 1.1 millones)</a:t>
            </a: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29 millones de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IFE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 (3,7 veces el total de beneficiarios anunciados)</a:t>
            </a:r>
          </a:p>
        </p:txBody>
      </p:sp>
      <p:sp>
        <p:nvSpPr>
          <p:cNvPr id="11" name="Más 4">
            <a:extLst>
              <a:ext uri="{FF2B5EF4-FFF2-40B4-BE49-F238E27FC236}">
                <a16:creationId xmlns:a16="http://schemas.microsoft.com/office/drawing/2014/main" id="{70CD74E6-5BF8-49F6-9764-A28B88847DE1}"/>
              </a:ext>
            </a:extLst>
          </p:cNvPr>
          <p:cNvSpPr/>
          <p:nvPr/>
        </p:nvSpPr>
        <p:spPr>
          <a:xfrm>
            <a:off x="308643" y="2913805"/>
            <a:ext cx="1320238" cy="1338073"/>
          </a:xfrm>
          <a:prstGeom prst="mathPlus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256F43C-FB69-4C3E-BDD7-CD130F4688A5}"/>
              </a:ext>
            </a:extLst>
          </p:cNvPr>
          <p:cNvSpPr txBox="1"/>
          <p:nvPr/>
        </p:nvSpPr>
        <p:spPr>
          <a:xfrm>
            <a:off x="295478" y="861190"/>
            <a:ext cx="956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u="sng" dirty="0">
                <a:latin typeface="Helvetica" panose="020B0604020202020204" pitchFamily="34" charset="0"/>
                <a:cs typeface="Helvetica" panose="020B0604020202020204" pitchFamily="34" charset="0"/>
              </a:rPr>
              <a:t>Vencimientos de 2020:</a:t>
            </a:r>
            <a:r>
              <a:rPr lang="es-AR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AR" sz="2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AR" sz="24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U$S 4.500</a:t>
            </a:r>
            <a:r>
              <a:rPr lang="es-AR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millones </a:t>
            </a:r>
            <a:r>
              <a:rPr lang="es-A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que 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significan…    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D5CFFF43-C8AB-4DC5-8477-41700F0EB87C}"/>
              </a:ext>
            </a:extLst>
          </p:cNvPr>
          <p:cNvSpPr txBox="1">
            <a:spLocks/>
          </p:cNvSpPr>
          <p:nvPr/>
        </p:nvSpPr>
        <p:spPr>
          <a:xfrm>
            <a:off x="0" y="-50556"/>
            <a:ext cx="12192000" cy="748972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2"/>
            <a:r>
              <a:rPr lang="es-AR" sz="3200" kern="0" dirty="0">
                <a:solidFill>
                  <a:sysClr val="windowText" lastClr="000000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¿Qué se puede hacer con el </a:t>
            </a:r>
            <a:r>
              <a:rPr lang="es-AR" sz="3200" kern="0" dirty="0" smtClean="0">
                <a:solidFill>
                  <a:sysClr val="windowText" lastClr="000000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potencial ahorro?</a:t>
            </a:r>
            <a:endParaRPr lang="es-AR" sz="3200" kern="0" dirty="0">
              <a:solidFill>
                <a:sysClr val="windowText" lastClr="000000"/>
              </a:solidFill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0936FD41-A8FB-45A5-9FBF-18ED85E53BB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13152"/>
            <a:ext cx="426817" cy="66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082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5379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14</a:t>
            </a:fld>
            <a:endParaRPr lang="es-AR"/>
          </a:p>
        </p:txBody>
      </p:sp>
      <p:sp>
        <p:nvSpPr>
          <p:cNvPr id="11" name="Más 4">
            <a:extLst>
              <a:ext uri="{FF2B5EF4-FFF2-40B4-BE49-F238E27FC236}">
                <a16:creationId xmlns:a16="http://schemas.microsoft.com/office/drawing/2014/main" id="{70CD74E6-5BF8-49F6-9764-A28B88847DE1}"/>
              </a:ext>
            </a:extLst>
          </p:cNvPr>
          <p:cNvSpPr/>
          <p:nvPr/>
        </p:nvSpPr>
        <p:spPr>
          <a:xfrm>
            <a:off x="401006" y="3129875"/>
            <a:ext cx="1320238" cy="1338073"/>
          </a:xfrm>
          <a:prstGeom prst="mathPlus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D5CFFF43-C8AB-4DC5-8477-41700F0EB87C}"/>
              </a:ext>
            </a:extLst>
          </p:cNvPr>
          <p:cNvSpPr txBox="1">
            <a:spLocks/>
          </p:cNvSpPr>
          <p:nvPr/>
        </p:nvSpPr>
        <p:spPr>
          <a:xfrm>
            <a:off x="0" y="-37304"/>
            <a:ext cx="12192000" cy="748972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2"/>
            <a:r>
              <a:rPr lang="es-AR" sz="3200" kern="0" dirty="0">
                <a:solidFill>
                  <a:sysClr val="windowText" lastClr="000000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¿Qué se puede hacer con el </a:t>
            </a:r>
            <a:r>
              <a:rPr lang="es-AR" sz="3200" kern="0" dirty="0" smtClean="0">
                <a:solidFill>
                  <a:sysClr val="windowText" lastClr="000000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potencial ahorro?</a:t>
            </a:r>
            <a:endParaRPr lang="es-AR" sz="3200" kern="0" dirty="0">
              <a:solidFill>
                <a:sysClr val="windowText" lastClr="000000"/>
              </a:solidFill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0936FD41-A8FB-45A5-9FBF-18ED85E53BB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13152"/>
            <a:ext cx="426817" cy="66365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967B9604-84A9-47B1-911E-0244F39871EE}"/>
              </a:ext>
            </a:extLst>
          </p:cNvPr>
          <p:cNvSpPr txBox="1"/>
          <p:nvPr/>
        </p:nvSpPr>
        <p:spPr>
          <a:xfrm>
            <a:off x="401006" y="492199"/>
            <a:ext cx="956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2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s-AR" sz="2400" u="sng" dirty="0">
                <a:latin typeface="Helvetica" panose="020B0604020202020204" pitchFamily="34" charset="0"/>
                <a:cs typeface="Helvetica" panose="020B0604020202020204" pitchFamily="34" charset="0"/>
              </a:rPr>
              <a:t>Ahorro 2020-2025: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AR" sz="28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U$S 34.100</a:t>
            </a:r>
            <a:r>
              <a:rPr lang="es-A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millones </a:t>
            </a:r>
            <a:r>
              <a:rPr lang="es-A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que 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significan…</a:t>
            </a:r>
          </a:p>
          <a:p>
            <a:endParaRPr lang="es-AR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" name="CuadroTexto 12">
            <a:extLst>
              <a:ext uri="{FF2B5EF4-FFF2-40B4-BE49-F238E27FC236}">
                <a16:creationId xmlns:a16="http://schemas.microsoft.com/office/drawing/2014/main" id="{C3E475DF-EB5D-445B-8960-BE094271395C}"/>
              </a:ext>
            </a:extLst>
          </p:cNvPr>
          <p:cNvSpPr txBox="1"/>
          <p:nvPr/>
        </p:nvSpPr>
        <p:spPr>
          <a:xfrm>
            <a:off x="1872757" y="1658229"/>
            <a:ext cx="844648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2,9   millones de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respiradores industria nacional  </a:t>
            </a:r>
            <a:endParaRPr lang="es-AR" sz="2400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10,4  años de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AUH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439,9 millones de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Tarjetas Alimentar</a:t>
            </a:r>
            <a:endParaRPr lang="es-AR" sz="2400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219,8 millones de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IFE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 (28 veces lo otorgado a los actuales beneficiarios). </a:t>
            </a: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205,9 veces el presupuesto de las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Becas Progresar</a:t>
            </a:r>
            <a:endParaRPr lang="es-AR" sz="2400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endParaRPr lang="es-AR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12,9 meses de </a:t>
            </a:r>
            <a:r>
              <a:rPr lang="es-AR" sz="28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Jubilaciones y Pensiones </a:t>
            </a:r>
            <a:r>
              <a:rPr lang="es-AR" sz="2400" dirty="0">
                <a:latin typeface="Helvetica" panose="020B0604020202020204" pitchFamily="34" charset="0"/>
                <a:cs typeface="Helvetica" panose="020B0604020202020204" pitchFamily="34" charset="0"/>
              </a:rPr>
              <a:t>totales</a:t>
            </a:r>
          </a:p>
        </p:txBody>
      </p:sp>
    </p:spTree>
    <p:extLst>
      <p:ext uri="{BB962C8B-B14F-4D97-AF65-F5344CB8AC3E}">
        <p14:creationId xmlns:p14="http://schemas.microsoft.com/office/powerpoint/2010/main" val="563228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>
            <a:extLst>
              <a:ext uri="{FF2B5EF4-FFF2-40B4-BE49-F238E27FC236}">
                <a16:creationId xmlns:a16="http://schemas.microsoft.com/office/drawing/2014/main" id="{3D65FF75-0646-4DB7-AE73-3BB88F5F3DD1}"/>
              </a:ext>
            </a:extLst>
          </p:cNvPr>
          <p:cNvSpPr txBox="1">
            <a:spLocks/>
          </p:cNvSpPr>
          <p:nvPr/>
        </p:nvSpPr>
        <p:spPr>
          <a:xfrm>
            <a:off x="0" y="-50556"/>
            <a:ext cx="12192000" cy="748972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2"/>
            <a:r>
              <a:rPr lang="es-AR" sz="3200" kern="0" dirty="0">
                <a:solidFill>
                  <a:sysClr val="windowText" lastClr="000000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¿Qué se puede hacer con el </a:t>
            </a:r>
            <a:r>
              <a:rPr lang="es-AR" sz="3200" kern="0" dirty="0" smtClean="0">
                <a:solidFill>
                  <a:sysClr val="windowText" lastClr="000000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potencial ahorro?</a:t>
            </a:r>
            <a:endParaRPr lang="es-AR" sz="3200" kern="0" dirty="0">
              <a:solidFill>
                <a:sysClr val="windowText" lastClr="000000"/>
              </a:solidFill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5379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15</a:t>
            </a:fld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7A3DF6F-A24C-4510-8512-D5A7ABDEE28C}"/>
              </a:ext>
            </a:extLst>
          </p:cNvPr>
          <p:cNvSpPr txBox="1"/>
          <p:nvPr/>
        </p:nvSpPr>
        <p:spPr>
          <a:xfrm>
            <a:off x="758649" y="711668"/>
            <a:ext cx="956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AR" b="1" dirty="0">
                <a:latin typeface="Helvetica" panose="020B0604020202020204" pitchFamily="34" charset="0"/>
                <a:cs typeface="Helvetica" panose="020B0604020202020204" pitchFamily="34" charset="0"/>
              </a:rPr>
              <a:t>Ahorro para el año 2020: </a:t>
            </a:r>
            <a:r>
              <a:rPr lang="es-AR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U$S 4.500 </a:t>
            </a:r>
            <a:r>
              <a:rPr lang="es-AR" dirty="0">
                <a:latin typeface="Helvetica" panose="020B0604020202020204" pitchFamily="34" charset="0"/>
                <a:cs typeface="Helvetica" panose="020B0604020202020204" pitchFamily="34" charset="0"/>
              </a:rPr>
              <a:t>millones </a:t>
            </a:r>
            <a:endParaRPr lang="es-AR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AR" b="1" dirty="0">
                <a:latin typeface="Helvetica" panose="020B0604020202020204" pitchFamily="34" charset="0"/>
                <a:cs typeface="Helvetica" panose="020B0604020202020204" pitchFamily="34" charset="0"/>
              </a:rPr>
              <a:t>Ahorro para los años 2020-2025: </a:t>
            </a:r>
            <a:r>
              <a:rPr lang="es-AR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U$S 34.100 millones</a:t>
            </a:r>
            <a:endParaRPr lang="es-AR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845ED0B-230E-4CD0-A5A6-11F119CF2E0D}"/>
              </a:ext>
            </a:extLst>
          </p:cNvPr>
          <p:cNvSpPr txBox="1"/>
          <p:nvPr/>
        </p:nvSpPr>
        <p:spPr>
          <a:xfrm>
            <a:off x="0" y="6482281"/>
            <a:ext cx="5739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/>
              <a:t>*Dólar oficial mayorista al 31/03/2020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320149A2-9343-4081-965C-DA4A9DE0D0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945" y="1596954"/>
            <a:ext cx="6572058" cy="48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07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48972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	</a:t>
            </a:r>
            <a:r>
              <a:rPr lang="es-AR" sz="32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ÍNDICE</a:t>
            </a:r>
            <a:endParaRPr lang="es-AR" sz="3200" dirty="0"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882868"/>
            <a:ext cx="12192000" cy="5975131"/>
          </a:xfrm>
        </p:spPr>
        <p:txBody>
          <a:bodyPr/>
          <a:lstStyle/>
          <a:p>
            <a:pPr marL="914400" lvl="2" indent="0">
              <a:lnSpc>
                <a:spcPct val="100000"/>
              </a:lnSpc>
              <a:buNone/>
            </a:pPr>
            <a:endParaRPr lang="es-AR" sz="32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485900" lvl="2" indent="-571500">
              <a:lnSpc>
                <a:spcPct val="100000"/>
              </a:lnSpc>
              <a:buFont typeface="+mj-lt"/>
              <a:buAutoNum type="romanUcPeriod"/>
            </a:pPr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Situación de la </a:t>
            </a:r>
            <a:r>
              <a:rPr lang="es-AR" sz="32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Deuda Pública</a:t>
            </a:r>
            <a:endParaRPr lang="es-AR" sz="3200" dirty="0"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 marL="1485900" lvl="2" indent="-571500">
              <a:lnSpc>
                <a:spcPct val="100000"/>
              </a:lnSpc>
              <a:buFont typeface="+mj-lt"/>
              <a:buAutoNum type="romanUcPeriod"/>
            </a:pPr>
            <a:endParaRPr lang="es-AR" sz="3200" dirty="0"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 marL="1485900" lvl="2" indent="-571500">
              <a:lnSpc>
                <a:spcPct val="100000"/>
              </a:lnSpc>
              <a:buFont typeface="+mj-lt"/>
              <a:buAutoNum type="romanUcPeriod"/>
            </a:pPr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Modelo para la restauración de la sostenibilidad</a:t>
            </a:r>
          </a:p>
          <a:p>
            <a:pPr marL="1485900" lvl="2" indent="-571500">
              <a:lnSpc>
                <a:spcPct val="100000"/>
              </a:lnSpc>
              <a:buFont typeface="+mj-lt"/>
              <a:buAutoNum type="romanUcPeriod"/>
            </a:pPr>
            <a:endParaRPr lang="es-AR" sz="3200" dirty="0"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 marL="1485900" lvl="2" indent="-571500">
              <a:lnSpc>
                <a:spcPct val="100000"/>
              </a:lnSpc>
              <a:buFont typeface="+mj-lt"/>
              <a:buAutoNum type="romanUcPeriod"/>
            </a:pPr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La propuesta de reestructuración y el </a:t>
            </a:r>
            <a:r>
              <a:rPr lang="es-AR" sz="32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ahorro potencial</a:t>
            </a:r>
            <a:endParaRPr lang="es-AR" sz="32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buNone/>
            </a:pPr>
            <a:endParaRPr lang="es-A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buNone/>
            </a:pPr>
            <a:endParaRPr lang="es-A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buNone/>
            </a:pPr>
            <a:endParaRPr lang="es-A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0469" y="4093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022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37304"/>
            <a:ext cx="12192000" cy="748972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 	 Deuda Insostenible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940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3</a:t>
            </a:fld>
            <a:endParaRPr lang="es-AR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85082E-7406-4C33-8B19-652995E0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488" y="6510219"/>
            <a:ext cx="2423160" cy="3590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Ministerio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Economía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CA856D49-3EDE-4F9C-BC14-42E605E45D27}"/>
              </a:ext>
            </a:extLst>
          </p:cNvPr>
          <p:cNvSpPr txBox="1">
            <a:spLocks/>
          </p:cNvSpPr>
          <p:nvPr/>
        </p:nvSpPr>
        <p:spPr>
          <a:xfrm>
            <a:off x="976923" y="1602960"/>
            <a:ext cx="4424680" cy="469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s-AR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ES" sz="1600" dirty="0"/>
              <a:t>Deuda bruta del Gobierno Central (% del PIB)</a:t>
            </a:r>
            <a:endParaRPr lang="en-US" sz="1600" dirty="0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84ED5D19-44D9-46EC-8816-59701B9B7748}"/>
              </a:ext>
            </a:extLst>
          </p:cNvPr>
          <p:cNvSpPr txBox="1">
            <a:spLocks/>
          </p:cNvSpPr>
          <p:nvPr/>
        </p:nvSpPr>
        <p:spPr>
          <a:xfrm>
            <a:off x="848139" y="801389"/>
            <a:ext cx="11039061" cy="56168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La Deuda respecto al PBI </a:t>
            </a:r>
            <a:r>
              <a:rPr lang="es-ES" sz="20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está alcanzando niveles históricamente </a:t>
            </a:r>
            <a:r>
              <a:rPr lang="es-ES" sz="20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altos, con un alarmante crecimiento en Moneda extranjera.</a:t>
            </a:r>
            <a:endParaRPr lang="es-AR" sz="2000" dirty="0"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A349EAD-D600-4F42-A2D1-C1B630376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614" y="1900051"/>
            <a:ext cx="8988712" cy="461847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84767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940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4</a:t>
            </a:fld>
            <a:endParaRPr lang="es-AR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85082E-7406-4C33-8B19-652995E0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756" y="6443980"/>
            <a:ext cx="1833880" cy="277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EMBI J.P. Morgan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4D70D8A-2BB9-475B-8D4A-1BE3F2FD0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05" y="1868186"/>
            <a:ext cx="9047432" cy="4575794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7A0FAA23-032B-4C3B-A680-7DC680AF7AB0}"/>
              </a:ext>
            </a:extLst>
          </p:cNvPr>
          <p:cNvSpPr txBox="1"/>
          <p:nvPr/>
        </p:nvSpPr>
        <p:spPr>
          <a:xfrm>
            <a:off x="859858" y="795687"/>
            <a:ext cx="10785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000" dirty="0">
                <a:latin typeface="Helvetica" panose="020B0604020202020204" pitchFamily="34" charset="0"/>
                <a:cs typeface="Helvetica" panose="020B0604020202020204" pitchFamily="34" charset="0"/>
              </a:rPr>
              <a:t>El elevado </a:t>
            </a:r>
            <a:r>
              <a:rPr lang="es-ES" sz="2000" dirty="0">
                <a:latin typeface="Helvetica" panose="020B0604020202020204" pitchFamily="34" charset="0"/>
                <a:cs typeface="Helvetica" panose="020B0604020202020204" pitchFamily="34" charset="0"/>
              </a:rPr>
              <a:t>costo de financiamiento imposibilita el acceso al </a:t>
            </a:r>
            <a:r>
              <a:rPr lang="es-E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mercado. En el contexto actual Argentina debería pagar tasas superiores al 35% en dólares.</a:t>
            </a:r>
            <a:endParaRPr lang="es-AR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1FEA992-7EEC-45CF-8555-D883F47C43B6}"/>
              </a:ext>
            </a:extLst>
          </p:cNvPr>
          <p:cNvSpPr txBox="1"/>
          <p:nvPr/>
        </p:nvSpPr>
        <p:spPr>
          <a:xfrm>
            <a:off x="1037559" y="1587592"/>
            <a:ext cx="10607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Riesgo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país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de Argentina </a:t>
            </a:r>
            <a:r>
              <a:rPr lang="en-US" sz="16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 </a:t>
            </a:r>
            <a:r>
              <a:rPr lang="en-US" sz="1600" dirty="0" err="1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últimos</a:t>
            </a:r>
            <a:r>
              <a:rPr lang="en-US" sz="16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5 </a:t>
            </a:r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años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(bps)</a:t>
            </a: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0" y="-37304"/>
            <a:ext cx="12192000" cy="748972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320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	Deuda no financiable</a:t>
            </a:r>
            <a:endParaRPr lang="es-AR" sz="3200" dirty="0"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4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37304"/>
            <a:ext cx="12192000" cy="748972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	Deuda no financiable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940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5</a:t>
            </a:fld>
            <a:endParaRPr lang="es-AR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8C99624D-11E3-4115-99F7-42DA0C27062C}"/>
              </a:ext>
            </a:extLst>
          </p:cNvPr>
          <p:cNvSpPr txBox="1">
            <a:spLocks/>
          </p:cNvSpPr>
          <p:nvPr/>
        </p:nvSpPr>
        <p:spPr>
          <a:xfrm>
            <a:off x="706562" y="860996"/>
            <a:ext cx="11589422" cy="46906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La fuerte caída de las Reservas </a:t>
            </a:r>
            <a:r>
              <a:rPr lang="es-ES" sz="20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en Moneda Extranjera </a:t>
            </a:r>
            <a:r>
              <a:rPr lang="es-ES" sz="20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(a pesar </a:t>
            </a:r>
            <a:r>
              <a:rPr lang="es-ES" sz="20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de los desembolsos del </a:t>
            </a:r>
            <a:r>
              <a:rPr lang="es-ES" sz="20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FMI) han deteriorado la capacidad de pago del país.</a:t>
            </a:r>
            <a:endParaRPr lang="es-AR" sz="2000" dirty="0"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85082E-7406-4C33-8B19-652995E0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407" y="6439998"/>
            <a:ext cx="2423160" cy="3590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Ministerio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Economía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837407" y="1676964"/>
            <a:ext cx="9144793" cy="4763034"/>
            <a:chOff x="837407" y="1676964"/>
            <a:chExt cx="9144793" cy="4763034"/>
          </a:xfrm>
        </p:grpSpPr>
        <p:sp>
          <p:nvSpPr>
            <p:cNvPr id="13" name="Content Placeholder 8">
              <a:extLst>
                <a:ext uri="{FF2B5EF4-FFF2-40B4-BE49-F238E27FC236}">
                  <a16:creationId xmlns:a16="http://schemas.microsoft.com/office/drawing/2014/main" id="{CA856D49-3EDE-4F9C-BC14-42E605E45D27}"/>
                </a:ext>
              </a:extLst>
            </p:cNvPr>
            <p:cNvSpPr txBox="1">
              <a:spLocks/>
            </p:cNvSpPr>
            <p:nvPr/>
          </p:nvSpPr>
          <p:spPr>
            <a:xfrm>
              <a:off x="842968" y="1676964"/>
              <a:ext cx="9139232" cy="4690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ES" sz="1600" dirty="0">
                  <a:solidFill>
                    <a:srgbClr val="00B0F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Evolución de las reservas brutas de moneda extranjera del BCRA (en miles de millones de USD)</a:t>
              </a:r>
              <a:endPara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6" name="Content Placeholder 8">
              <a:extLst>
                <a:ext uri="{FF2B5EF4-FFF2-40B4-BE49-F238E27FC236}">
                  <a16:creationId xmlns:a16="http://schemas.microsoft.com/office/drawing/2014/main" id="{072FEFA4-4F95-4883-AE95-3E0D21FACA58}"/>
                </a:ext>
              </a:extLst>
            </p:cNvPr>
            <p:cNvSpPr txBox="1">
              <a:spLocks/>
            </p:cNvSpPr>
            <p:nvPr/>
          </p:nvSpPr>
          <p:spPr>
            <a:xfrm>
              <a:off x="6060440" y="3472662"/>
              <a:ext cx="2550160" cy="135124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A880B5AB-9328-49EA-80AA-C0B3BF03E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7407" y="2038305"/>
              <a:ext cx="9144793" cy="440169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34784" y="2131773"/>
              <a:ext cx="3849296" cy="1269592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4784" y="3262012"/>
              <a:ext cx="4047416" cy="3473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5653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7390"/>
            <a:ext cx="12192000" cy="748972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	Deuda Impagable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940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6</a:t>
            </a:fld>
            <a:endParaRPr lang="es-AR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8C99624D-11E3-4115-99F7-42DA0C27062C}"/>
              </a:ext>
            </a:extLst>
          </p:cNvPr>
          <p:cNvSpPr txBox="1">
            <a:spLocks/>
          </p:cNvSpPr>
          <p:nvPr/>
        </p:nvSpPr>
        <p:spPr>
          <a:xfrm>
            <a:off x="768626" y="841184"/>
            <a:ext cx="11423374" cy="4690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20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Los </a:t>
            </a:r>
            <a:r>
              <a:rPr lang="es-ES" sz="20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intereses </a:t>
            </a:r>
            <a:r>
              <a:rPr lang="es-ES" sz="20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pagados por el Gobierno han alcanzado </a:t>
            </a:r>
            <a:r>
              <a:rPr lang="es-ES" sz="2000" dirty="0" smtClean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niveles de </a:t>
            </a:r>
            <a:r>
              <a:rPr lang="es-ES" sz="20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pre-crisis 2001.</a:t>
            </a:r>
            <a:endParaRPr lang="es-AR" sz="2000" dirty="0"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85082E-7406-4C33-8B19-652995E0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747" y="6505782"/>
            <a:ext cx="2423160" cy="3590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Ministerio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Economía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6632A8-6D20-4015-B02C-3D3ABC28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747" y="1693625"/>
            <a:ext cx="8918713" cy="4689373"/>
          </a:xfrm>
          <a:prstGeom prst="rect">
            <a:avLst/>
          </a:prstGeom>
          <a:ln>
            <a:noFill/>
          </a:ln>
        </p:spPr>
      </p:pic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CA856D49-3EDE-4F9C-BC14-42E605E45D27}"/>
              </a:ext>
            </a:extLst>
          </p:cNvPr>
          <p:cNvSpPr txBox="1">
            <a:spLocks/>
          </p:cNvSpPr>
          <p:nvPr/>
        </p:nvSpPr>
        <p:spPr>
          <a:xfrm>
            <a:off x="807815" y="1409848"/>
            <a:ext cx="10083800" cy="469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Total de pagos de intereses (incluido el sector </a:t>
            </a:r>
            <a:r>
              <a:rPr lang="es-E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intra-público</a:t>
            </a:r>
            <a:r>
              <a:rPr lang="es-E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 como % de los ingresos del Gobierno Central </a:t>
            </a:r>
            <a:endParaRPr lang="en-US" sz="1600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59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37304"/>
            <a:ext cx="12192000" cy="748972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	Deuda Impagable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940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7</a:t>
            </a:fld>
            <a:endParaRPr lang="es-AR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85082E-7406-4C33-8B19-652995E0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24" y="6418826"/>
            <a:ext cx="2423160" cy="3590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Ministerio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Economía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CA856D49-3EDE-4F9C-BC14-42E605E45D27}"/>
              </a:ext>
            </a:extLst>
          </p:cNvPr>
          <p:cNvSpPr txBox="1">
            <a:spLocks/>
          </p:cNvSpPr>
          <p:nvPr/>
        </p:nvSpPr>
        <p:spPr>
          <a:xfrm>
            <a:off x="1219084" y="2109151"/>
            <a:ext cx="6202134" cy="469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Gasto primario del gobierno central e intereses como % del PBI</a:t>
            </a:r>
            <a:endParaRPr lang="en-US" sz="1600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84ED5D19-44D9-46EC-8816-59701B9B7748}"/>
              </a:ext>
            </a:extLst>
          </p:cNvPr>
          <p:cNvSpPr txBox="1">
            <a:spLocks/>
          </p:cNvSpPr>
          <p:nvPr/>
        </p:nvSpPr>
        <p:spPr>
          <a:xfrm>
            <a:off x="967624" y="880786"/>
            <a:ext cx="10668000" cy="105924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s-ES" sz="20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Reducida capacidad de ajuste fiscal dado el esfuerzo soportado por la sociedad en bajar Gasto Primario. Esta situación se agrava por el deterioro de la situación social a fines de 2019 y la crisis sanitaria por el Covid19.</a:t>
            </a:r>
            <a:endParaRPr lang="es-AR" sz="2000" dirty="0"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6960605-12F8-4EB2-969E-E061E99BD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8353" y="2386218"/>
            <a:ext cx="8455003" cy="377597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680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37304"/>
            <a:ext cx="12192000" cy="748972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	 Necesidades de financiamiento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940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8</a:t>
            </a:fld>
            <a:endParaRPr lang="es-AR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85082E-7406-4C33-8B19-652995E0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91163"/>
            <a:ext cx="2423160" cy="3590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Ministerio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Economía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CA856D49-3EDE-4F9C-BC14-42E605E45D27}"/>
              </a:ext>
            </a:extLst>
          </p:cNvPr>
          <p:cNvSpPr txBox="1">
            <a:spLocks/>
          </p:cNvSpPr>
          <p:nvPr/>
        </p:nvSpPr>
        <p:spPr>
          <a:xfrm>
            <a:off x="944880" y="1852401"/>
            <a:ext cx="9037320" cy="469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Necesidades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Brutas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de </a:t>
            </a:r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Financiaciamiento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del </a:t>
            </a:r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Gobierno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Central (% del PBI, incl. sector </a:t>
            </a:r>
            <a:r>
              <a:rPr lang="en-US" sz="1600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público</a:t>
            </a:r>
            <a:r>
              <a:rPr lang="en-US" sz="1600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A0FAA23-032B-4C3B-A680-7DC680AF7AB0}"/>
              </a:ext>
            </a:extLst>
          </p:cNvPr>
          <p:cNvSpPr txBox="1"/>
          <p:nvPr/>
        </p:nvSpPr>
        <p:spPr>
          <a:xfrm>
            <a:off x="703429" y="753507"/>
            <a:ext cx="10785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2000" dirty="0">
                <a:latin typeface="Helvetica" panose="020B0604020202020204" pitchFamily="34" charset="0"/>
                <a:cs typeface="Helvetica" panose="020B0604020202020204" pitchFamily="34" charset="0"/>
              </a:rPr>
              <a:t>Las necesidades brutas de financiamiento (GFN) a lo largo de los últimos 10 años se </a:t>
            </a:r>
            <a:r>
              <a:rPr lang="es-AR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duplicaron generando </a:t>
            </a:r>
            <a:r>
              <a:rPr lang="es-AR" sz="2000" dirty="0">
                <a:latin typeface="Helvetica" panose="020B0604020202020204" pitchFamily="34" charset="0"/>
                <a:cs typeface="Helvetica" panose="020B0604020202020204" pitchFamily="34" charset="0"/>
              </a:rPr>
              <a:t>desequilibrios que atentan contra la sostenibilidad.</a:t>
            </a: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661A721-F3C2-4AA8-B1F7-BDE887406F7E}"/>
              </a:ext>
            </a:extLst>
          </p:cNvPr>
          <p:cNvGrpSpPr/>
          <p:nvPr/>
        </p:nvGrpSpPr>
        <p:grpSpPr>
          <a:xfrm>
            <a:off x="1205380" y="2188624"/>
            <a:ext cx="9028612" cy="4246670"/>
            <a:chOff x="953588" y="2188624"/>
            <a:chExt cx="9028612" cy="4246670"/>
          </a:xfrm>
        </p:grpSpPr>
        <p:grpSp>
          <p:nvGrpSpPr>
            <p:cNvPr id="7" name="Grupo 6"/>
            <p:cNvGrpSpPr/>
            <p:nvPr/>
          </p:nvGrpSpPr>
          <p:grpSpPr>
            <a:xfrm>
              <a:off x="953588" y="2188624"/>
              <a:ext cx="9028612" cy="4246670"/>
              <a:chOff x="838200" y="1957284"/>
              <a:chExt cx="9037320" cy="4581628"/>
            </a:xfrm>
          </p:grpSpPr>
          <p:pic>
            <p:nvPicPr>
              <p:cNvPr id="4" name="Imagen 3">
                <a:extLst>
                  <a:ext uri="{FF2B5EF4-FFF2-40B4-BE49-F238E27FC236}">
                    <a16:creationId xmlns:a16="http://schemas.microsoft.com/office/drawing/2014/main" id="{283977A4-9FA6-4777-9F95-8BBEAA47F6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957284"/>
                <a:ext cx="9037320" cy="4581628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3" name="CuadroTexto 2"/>
              <p:cNvSpPr txBox="1"/>
              <p:nvPr/>
            </p:nvSpPr>
            <p:spPr>
              <a:xfrm>
                <a:off x="8035834" y="1991003"/>
                <a:ext cx="1149531" cy="2616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AR" sz="1100" b="1" i="1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Proyecciones</a:t>
                </a:r>
              </a:p>
            </p:txBody>
          </p:sp>
        </p:grpSp>
        <p:sp>
          <p:nvSpPr>
            <p:cNvPr id="8" name="Elipse 7"/>
            <p:cNvSpPr/>
            <p:nvPr/>
          </p:nvSpPr>
          <p:spPr>
            <a:xfrm>
              <a:off x="1056197" y="4239100"/>
              <a:ext cx="391886" cy="39188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4" name="Elipse 13"/>
            <p:cNvSpPr/>
            <p:nvPr/>
          </p:nvSpPr>
          <p:spPr>
            <a:xfrm>
              <a:off x="7438255" y="2477331"/>
              <a:ext cx="383194" cy="34253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659591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6126"/>
            <a:ext cx="12192000" cy="748972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es-AR" sz="3200" dirty="0"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	Objetivos para recuperar la sostenibilidad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/>
        </p:blipFill>
        <p:spPr>
          <a:xfrm>
            <a:off x="11629346" y="53792"/>
            <a:ext cx="426817" cy="663650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3123-EE8F-42EE-B1AE-618D7E6540A1}" type="slidenum">
              <a:rPr lang="es-AR" smtClean="0"/>
              <a:t>9</a:t>
            </a:fld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A0FAA23-032B-4C3B-A680-7DC680AF7AB0}"/>
              </a:ext>
            </a:extLst>
          </p:cNvPr>
          <p:cNvSpPr txBox="1"/>
          <p:nvPr/>
        </p:nvSpPr>
        <p:spPr>
          <a:xfrm>
            <a:off x="624791" y="472414"/>
            <a:ext cx="11217963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es-AR" sz="3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lnSpc>
                <a:spcPct val="300000"/>
              </a:lnSpc>
              <a:buFont typeface="Wingdings" panose="05000000000000000000" pitchFamily="2" charset="2"/>
              <a:buChar char="ü"/>
            </a:pP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Estabilizar la Deuda Pública en niveles </a:t>
            </a:r>
            <a:r>
              <a:rPr lang="es-AR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sostenibles del PBI</a:t>
            </a:r>
            <a:endParaRPr lang="es-AR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lnSpc>
                <a:spcPct val="300000"/>
              </a:lnSpc>
              <a:buFont typeface="Wingdings" panose="05000000000000000000" pitchFamily="2" charset="2"/>
              <a:buChar char="ü"/>
            </a:pPr>
            <a:r>
              <a:rPr lang="es-AR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Extender </a:t>
            </a: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plazos de los vencimientos de deuda</a:t>
            </a:r>
          </a:p>
          <a:p>
            <a:pPr marL="285750" indent="-285750">
              <a:lnSpc>
                <a:spcPct val="300000"/>
              </a:lnSpc>
              <a:buFont typeface="Wingdings" panose="05000000000000000000" pitchFamily="2" charset="2"/>
              <a:buChar char="ü"/>
            </a:pP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Reducir </a:t>
            </a:r>
            <a:r>
              <a:rPr lang="es-AR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los intereses de </a:t>
            </a: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deuda a tasas sostenibles </a:t>
            </a:r>
            <a:r>
              <a:rPr lang="es-AR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 largo </a:t>
            </a:r>
            <a:r>
              <a:rPr lang="es-AR" sz="2800" dirty="0">
                <a:latin typeface="Helvetica" panose="020B0604020202020204" pitchFamily="34" charset="0"/>
                <a:cs typeface="Helvetica" panose="020B0604020202020204" pitchFamily="34" charset="0"/>
              </a:rPr>
              <a:t>plazo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AR" sz="3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AR" sz="3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3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8755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610</Words>
  <Application>Microsoft Office PowerPoint</Application>
  <PresentationFormat>Panorámica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Helvetica</vt:lpstr>
      <vt:lpstr>Roboto</vt:lpstr>
      <vt:lpstr>Roboto Thin</vt:lpstr>
      <vt:lpstr>Wingdings</vt:lpstr>
      <vt:lpstr>Tema de Office</vt:lpstr>
      <vt:lpstr>Presentación de PowerPoint</vt:lpstr>
      <vt:lpstr> ÍNDICE</vt:lpstr>
      <vt:lpstr>   Deuda Insostenible</vt:lpstr>
      <vt:lpstr>Presentación de PowerPoint</vt:lpstr>
      <vt:lpstr> Deuda no financiable</vt:lpstr>
      <vt:lpstr> Deuda Impagable</vt:lpstr>
      <vt:lpstr> Deuda Impagable</vt:lpstr>
      <vt:lpstr>  Necesidades de financiamiento</vt:lpstr>
      <vt:lpstr> Objetivos para recuperar la sostenibilidad</vt:lpstr>
      <vt:lpstr>Presentación de PowerPoint</vt:lpstr>
      <vt:lpstr> Bonos a reestructurar</vt:lpstr>
      <vt:lpstr> Bonos a reestructurar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Template</dc:creator>
  <cp:lastModifiedBy>Lautaro</cp:lastModifiedBy>
  <cp:revision>187</cp:revision>
  <dcterms:created xsi:type="dcterms:W3CDTF">2020-02-05T13:02:36Z</dcterms:created>
  <dcterms:modified xsi:type="dcterms:W3CDTF">2020-04-16T03:40:40Z</dcterms:modified>
</cp:coreProperties>
</file>